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87" r:id="rId3"/>
    <p:sldId id="295" r:id="rId4"/>
    <p:sldId id="288" r:id="rId5"/>
    <p:sldId id="289" r:id="rId6"/>
    <p:sldId id="290" r:id="rId7"/>
    <p:sldId id="296" r:id="rId8"/>
    <p:sldId id="297" r:id="rId9"/>
    <p:sldId id="298" r:id="rId10"/>
    <p:sldId id="301" r:id="rId11"/>
    <p:sldId id="29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697"/>
    <a:srgbClr val="FF0000"/>
    <a:srgbClr val="FF0097"/>
    <a:srgbClr val="90C502"/>
    <a:srgbClr val="99999A"/>
    <a:srgbClr val="BA0C2F"/>
    <a:srgbClr val="753BBD"/>
    <a:srgbClr val="5700FF"/>
    <a:srgbClr val="C4D600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14411-45A0-0641-8C98-CA60469B003B}" type="datetimeFigureOut">
              <a:rPr lang="en-US" smtClean="0"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5F69-421A-A44E-8946-BAD62499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0D41-FDCB-AC41-A5D6-2650F825C772}" type="datetimeFigureOut">
              <a:rPr lang="en-US" smtClean="0"/>
              <a:t>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6E82-F9E8-4C42-B95F-34CA398A7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8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000" kern="1200" dirty="0" smtClean="0">
              <a:solidFill>
                <a:schemeClr val="bg1"/>
              </a:solidFill>
              <a:latin typeface="+mn-lt"/>
              <a:ea typeface="+mn-ea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A35F-600D-B341-8811-154AFA952D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2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6E82-F9E8-4C42-B95F-34CA398A7A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650D-F242-0744-86F8-73B538FBB221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7429-E3B4-7243-938B-457448BE2E92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7D4C-09C1-294C-9992-18500336F7B2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1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43E8-C363-914E-AF3E-B7AFAA0EA69B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A7-CCBA-C640-94A4-149C1E184DB3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6C59-09B6-2346-B8D8-7EF36F9AC736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5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A365-3747-E444-A4F5-41CA2364EBA3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4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1C9B-E5EE-1843-BB77-51CF6E7FE3C0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6F8-3A22-FE4A-AE7F-EBCA0274106B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BEA-33E8-2F42-848E-6C00E02E65A1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E0D-E542-4A46-A322-1ECD23ED6CD8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574" y="6435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F110-E903-EA48-92E4-6127915A5D13}" type="datetime4">
              <a:rPr lang="en-US" smtClean="0"/>
              <a:t>January 18,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29" y="6435721"/>
            <a:ext cx="42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B308-FA75-4244-B108-E4521CC2B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noram.sodexonet.com/sdxnet/usen/usa/resources/guidelinesandstandards/offerings/culinary_solutions/bite.aspx" TargetMode="External"/><Relationship Id="rId4" Type="http://schemas.openxmlformats.org/officeDocument/2006/relationships/hyperlink" Target="http://www.smgsuppor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retailbrandgroup.com/public/general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5440" y="345440"/>
            <a:ext cx="8453120" cy="61671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ight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882573"/>
            <a:ext cx="1179798" cy="506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905" y="4062277"/>
            <a:ext cx="7914640" cy="850939"/>
          </a:xfrm>
          <a:prstGeom prst="rect">
            <a:avLst/>
          </a:prstGeom>
          <a:noFill/>
          <a:effectLst/>
        </p:spPr>
        <p:txBody>
          <a:bodyPr wrap="square" rtlCol="0" anchor="b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/>
              <a:t>SMG –“Patch” File Installation</a:t>
            </a:r>
          </a:p>
          <a:p>
            <a:pPr algn="ctr">
              <a:lnSpc>
                <a:spcPct val="130000"/>
              </a:lnSpc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US_LogoDesign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87" y="2621280"/>
            <a:ext cx="4513276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ost the Active Menu to B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2" y="3340446"/>
            <a:ext cx="3856258" cy="326181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39" y="776238"/>
            <a:ext cx="8320095" cy="39395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5: Export Each Signature Brand Menu to Bite</a:t>
            </a:r>
            <a:endParaRPr lang="en-US" sz="3000" b="1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68215" y="1772215"/>
            <a:ext cx="43233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Before you start, make sure the Brand Menu is the active menu.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&lt;Utilities&gt; &lt;Post the Active Menu to Bite&gt;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Choose the Week start Date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or the Week number and meal periods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Enter your 8-digit Account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Click: </a:t>
            </a:r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&lt;Post&gt;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Remember you are creating up to 2 weeks of menus at a time to post, the current week and the next week.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28916" r="48317" b="42829"/>
          <a:stretch/>
        </p:blipFill>
        <p:spPr bwMode="auto">
          <a:xfrm>
            <a:off x="418200" y="1193165"/>
            <a:ext cx="2342708" cy="20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2069794" y="4642757"/>
            <a:ext cx="98784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10099" y="1187580"/>
            <a:ext cx="203775" cy="2037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069794" y="2025826"/>
            <a:ext cx="203775" cy="2037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44036" y="3809999"/>
            <a:ext cx="203775" cy="2037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057636" y="4629482"/>
            <a:ext cx="203775" cy="2037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48100" y="3704567"/>
            <a:ext cx="228600" cy="2037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24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6: Confirmation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440" y="1396487"/>
            <a:ext cx="8453120" cy="467820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Activate your menu in Retail Ranger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Go to BITE and confirm your menu can be viewed by your consumers.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  <a:p>
            <a:pPr algn="just">
              <a:lnSpc>
                <a:spcPct val="80000"/>
              </a:lnSpc>
            </a:pP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90" y="3030279"/>
            <a:ext cx="2931929" cy="29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72" y="3030279"/>
            <a:ext cx="971914" cy="95440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Support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372" y="1821790"/>
            <a:ext cx="8580711" cy="47397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SMG</a:t>
            </a:r>
          </a:p>
          <a:p>
            <a:r>
              <a:rPr lang="en-US" sz="2800" dirty="0" smtClean="0">
                <a:hlinkClick r:id="rId4"/>
              </a:rPr>
              <a:t>www.smgsupport.com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Dave Greene 310-479 8190 (west coast)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Arial"/>
              </a:rPr>
              <a:t>Bite</a:t>
            </a:r>
            <a:r>
              <a:rPr lang="en-US" sz="2800" b="1" dirty="0" smtClean="0">
                <a:cs typeface="Arial"/>
              </a:rPr>
              <a:t>  </a:t>
            </a:r>
            <a:r>
              <a:rPr lang="en-US" sz="2800" dirty="0" smtClean="0">
                <a:cs typeface="Arial"/>
                <a:hlinkClick r:id="rId5"/>
              </a:rPr>
              <a:t>https</a:t>
            </a:r>
            <a:r>
              <a:rPr lang="en-US" sz="2800" dirty="0">
                <a:cs typeface="Arial"/>
                <a:hlinkClick r:id="rId5"/>
              </a:rPr>
              <a:t>://</a:t>
            </a:r>
            <a:r>
              <a:rPr lang="en-US" sz="2800" dirty="0" smtClean="0">
                <a:cs typeface="Arial"/>
                <a:hlinkClick r:id="rId5"/>
              </a:rPr>
              <a:t>noram.sodexonet.com/sdxnet/usen/usa/resources/guidelinesandstandards/offerings/culinary_solutions/bite.aspx</a:t>
            </a:r>
            <a:endParaRPr lang="en-US" sz="2800" dirty="0" smtClean="0"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76" y="4016111"/>
            <a:ext cx="771814" cy="75790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76" y="172601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Overview</a:t>
            </a:r>
            <a:endParaRPr lang="en-US" sz="3000" b="1" dirty="0"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6567" y="1339703"/>
            <a:ext cx="8229600" cy="4797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Objective:   </a:t>
            </a:r>
          </a:p>
          <a:p>
            <a:r>
              <a:rPr lang="en-US" sz="2800" dirty="0" smtClean="0"/>
              <a:t>The BITE app gives your consumers access to nutritional information for all the services you offer.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We have provided a “patch” file in order to add these items to </a:t>
            </a:r>
            <a:r>
              <a:rPr lang="en-US" sz="2800" i="1" dirty="0" smtClean="0"/>
              <a:t>your</a:t>
            </a:r>
            <a:r>
              <a:rPr lang="en-US" sz="2800" dirty="0" smtClean="0"/>
              <a:t> SMG program so you can export a Signature Brand menu to BITE.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This document outlines the 6 easy steps to take for </a:t>
            </a:r>
            <a:r>
              <a:rPr lang="en-US" sz="2800" i="1" dirty="0" smtClean="0"/>
              <a:t>your </a:t>
            </a:r>
            <a:r>
              <a:rPr lang="en-US" sz="2800" dirty="0" smtClean="0"/>
              <a:t>menu to display in BITE </a:t>
            </a:r>
          </a:p>
          <a:p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91" y="776238"/>
            <a:ext cx="1185957" cy="11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75" y="1244764"/>
            <a:ext cx="649224" cy="6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“Patch” File Installation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573" y="2010060"/>
            <a:ext cx="4687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Files are available on the brand eManuals site. Go to:</a:t>
            </a:r>
          </a:p>
          <a:p>
            <a:r>
              <a:rPr lang="en-US" sz="2000" b="1" dirty="0" smtClean="0"/>
              <a:t> </a:t>
            </a:r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www.retailbrandgroup.com/public/general/index.html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Each Brand has its own “patch”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Right-click &gt; Save As &gt; </a:t>
            </a:r>
            <a:r>
              <a:rPr lang="en-US" sz="2000" b="1" dirty="0" smtClean="0">
                <a:solidFill>
                  <a:srgbClr val="FF0000"/>
                </a:solidFill>
              </a:rPr>
              <a:t>SMG/DATATBLS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7" y="1795885"/>
            <a:ext cx="3626820" cy="2736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295" y="4577032"/>
            <a:ext cx="382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 Users will only see the brands they operate.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1: “Patch</a:t>
            </a:r>
            <a:r>
              <a:rPr lang="en-US" sz="3200" dirty="0"/>
              <a:t>” File Installation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461" y="1719497"/>
            <a:ext cx="451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Click &gt; Save As &gt; </a:t>
            </a:r>
            <a:r>
              <a:rPr lang="en-US" sz="2000" b="1" dirty="0" smtClean="0">
                <a:solidFill>
                  <a:srgbClr val="FF0000"/>
                </a:solidFill>
              </a:rPr>
              <a:t>SMG/DATATBLS</a:t>
            </a:r>
            <a:endParaRPr lang="en-US" sz="2000" b="1" dirty="0"/>
          </a:p>
        </p:txBody>
      </p:sp>
      <p:pic>
        <p:nvPicPr>
          <p:cNvPr id="9" name="Picture 8" descr="Save Attachme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6473" r="7439" b="4935"/>
          <a:stretch/>
        </p:blipFill>
        <p:spPr>
          <a:xfrm>
            <a:off x="1554158" y="2210283"/>
            <a:ext cx="5693832" cy="34700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694008" y="2208690"/>
            <a:ext cx="1371600" cy="210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47828" y="1719497"/>
            <a:ext cx="57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Run SMG update (even if you just ran an update)</a:t>
            </a:r>
          </a:p>
        </p:txBody>
      </p:sp>
      <p:pic>
        <p:nvPicPr>
          <p:cNvPr id="16" name="Picture 15" descr="Save Attach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6473" r="7439" b="4935"/>
          <a:stretch/>
        </p:blipFill>
        <p:spPr>
          <a:xfrm>
            <a:off x="1554158" y="2210283"/>
            <a:ext cx="5693832" cy="34700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2: “Patch</a:t>
            </a:r>
            <a:r>
              <a:rPr lang="en-US" sz="3200" dirty="0"/>
              <a:t>” File Installation</a:t>
            </a:r>
            <a:endParaRPr lang="en-US" sz="3000" b="1" dirty="0">
              <a:latin typeface="Arial"/>
              <a:cs typeface="Arial"/>
            </a:endParaRPr>
          </a:p>
        </p:txBody>
      </p:sp>
      <p:pic>
        <p:nvPicPr>
          <p:cNvPr id="10" name="Picture 9" descr="About 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1554158" y="2210283"/>
            <a:ext cx="5720402" cy="36075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23461" y="4885018"/>
            <a:ext cx="2410046" cy="210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7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stem Set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4" y="1281362"/>
            <a:ext cx="4372586" cy="46583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3: “Patch</a:t>
            </a:r>
            <a:r>
              <a:rPr lang="en-US" sz="3200" dirty="0"/>
              <a:t>” File Installation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8557" y="1194337"/>
            <a:ext cx="36512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Build a </a:t>
            </a:r>
            <a:r>
              <a:rPr lang="en-US" sz="2000" b="1" dirty="0" smtClean="0">
                <a:solidFill>
                  <a:srgbClr val="FF0000"/>
                </a:solidFill>
              </a:rPr>
              <a:t>new menu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System </a:t>
            </a:r>
            <a:r>
              <a:rPr lang="en-US" sz="2000" b="1" u="sng" dirty="0" smtClean="0"/>
              <a:t>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Click Add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[Click OK on the dialogue box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that pops up]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Name your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dirty="0" smtClean="0"/>
              <a:t>Menu Weeks to 1 </a:t>
            </a:r>
            <a:r>
              <a:rPr lang="en-US" sz="1600" dirty="0" smtClean="0"/>
              <a:t>(it will             keep repeating)</a:t>
            </a:r>
          </a:p>
          <a:p>
            <a:pPr marL="182880">
              <a:spcBef>
                <a:spcPts val="1200"/>
              </a:spcBef>
            </a:pPr>
            <a:r>
              <a:rPr lang="en-US" sz="2000" dirty="0" smtClean="0"/>
              <a:t>For </a:t>
            </a:r>
            <a:r>
              <a:rPr lang="en-US" sz="2000" dirty="0"/>
              <a:t>the “Link to this menu for Core Item” option: choose </a:t>
            </a:r>
            <a:r>
              <a:rPr lang="en-US" sz="2000" dirty="0">
                <a:solidFill>
                  <a:srgbClr val="FF0000"/>
                </a:solidFill>
              </a:rPr>
              <a:t>None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Click OK    </a:t>
            </a:r>
            <a:endParaRPr lang="en-US" sz="2000" dirty="0" smtClean="0"/>
          </a:p>
          <a:p>
            <a:r>
              <a:rPr lang="en-US" sz="2000" dirty="0" smtClean="0"/>
              <a:t>Your </a:t>
            </a:r>
            <a:r>
              <a:rPr lang="en-US" sz="2000" dirty="0" smtClean="0"/>
              <a:t>new blank menu is ready for building!</a:t>
            </a:r>
          </a:p>
          <a:p>
            <a:pPr marL="800100" lvl="1" indent="-342900">
              <a:buAutoNum type="arabicPeriod"/>
            </a:pP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685218" y="4195490"/>
            <a:ext cx="2438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1278" y="1630343"/>
            <a:ext cx="1022341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84674" y="1467324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4459479" y="1426568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1841539" y="3538355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1077948" y="2026240"/>
            <a:ext cx="995018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80839" y="1985647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5345219" y="2051065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354234" y="3107699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5354234" y="3474477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5345220" y="4144115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9369" y="3640243"/>
            <a:ext cx="1217483" cy="31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23618" y="4093602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5345220" y="5158528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1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u Manager (Aspretto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1530230"/>
            <a:ext cx="6114952" cy="452119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4: Build Your Menu in SMG</a:t>
            </a:r>
            <a:endParaRPr lang="en-US" sz="3000" b="1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70921" y="1584251"/>
            <a:ext cx="231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 Manager</a:t>
            </a:r>
          </a:p>
          <a:p>
            <a:endParaRPr lang="en-US" dirty="0"/>
          </a:p>
          <a:p>
            <a:r>
              <a:rPr lang="en-US" dirty="0" smtClean="0"/>
              <a:t>1.  Add Recipe Items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6036" y="3870251"/>
            <a:ext cx="1297173" cy="2126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4: Build Your Menu in SMG</a:t>
            </a:r>
            <a:endParaRPr lang="en-US" sz="3000" b="1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37275" y="1584251"/>
            <a:ext cx="3051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can add items 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Recipe #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Recipe Name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Filter – if you are not</a:t>
            </a:r>
            <a:br>
              <a:rPr lang="en-US" dirty="0" smtClean="0"/>
            </a:br>
            <a:r>
              <a:rPr lang="en-US" dirty="0" smtClean="0"/>
              <a:t> sure of the exact name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Recipe Item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2" y="1193165"/>
            <a:ext cx="4774596" cy="46212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8679" y="1477925"/>
            <a:ext cx="1020725" cy="2126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4366" y="1477925"/>
            <a:ext cx="697745" cy="19847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87903" y="5263116"/>
            <a:ext cx="2926357" cy="39340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4288" y="4919331"/>
            <a:ext cx="935665" cy="21619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12111" y="1373387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2679404" y="1376037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5025895" y="5256043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5108065" y="4715556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5847013" y="2153108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847013" y="2995730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5847013" y="3771029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65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ipe Ite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1364186"/>
            <a:ext cx="4842805" cy="46872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45440" y="6051426"/>
            <a:ext cx="8453120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US_LogoDesign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6051426"/>
            <a:ext cx="1524000" cy="4916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45440" y="432946"/>
            <a:ext cx="8453120" cy="0"/>
          </a:xfrm>
          <a:prstGeom prst="line">
            <a:avLst/>
          </a:prstGeom>
          <a:ln w="1206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440" y="776238"/>
            <a:ext cx="7556356" cy="40062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Step 4: Build Your Menu in SMG</a:t>
            </a:r>
            <a:endParaRPr lang="en-US" sz="3000" b="1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34807" y="1193164"/>
            <a:ext cx="8453120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37275" y="1584251"/>
            <a:ext cx="30515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Add to Menu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 days this week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91862" y="3758609"/>
            <a:ext cx="935665" cy="21619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27527" y="3605918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546295" y="4089111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5852313" y="1780969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5857613" y="2196370"/>
            <a:ext cx="203775" cy="203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3187953" y="3974804"/>
            <a:ext cx="1373414" cy="21619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DC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53BBD"/>
      </a:accent1>
      <a:accent2>
        <a:srgbClr val="BA0C2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1311</TotalTime>
  <Words>378</Words>
  <Application>Microsoft Office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10</dc:creator>
  <cp:lastModifiedBy>BMCCRACKEN</cp:lastModifiedBy>
  <cp:revision>255</cp:revision>
  <dcterms:created xsi:type="dcterms:W3CDTF">2012-12-21T16:06:41Z</dcterms:created>
  <dcterms:modified xsi:type="dcterms:W3CDTF">2016-01-18T19:20:05Z</dcterms:modified>
</cp:coreProperties>
</file>